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7561250" cx="10693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>
  <p:cSld name="Custom">
    <p:bg>
      <p:bgPr>
        <a:solidFill>
          <a:srgbClr val="FDD000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m.png" id="8" name="Shape 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4244" y="1500700"/>
            <a:ext cx="7447760" cy="58216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 txBox="1"/>
          <p:nvPr>
            <p:ph idx="1" type="body"/>
          </p:nvPr>
        </p:nvSpPr>
        <p:spPr>
          <a:xfrm>
            <a:off x="2025979" y="421435"/>
            <a:ext cx="266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open.png" id="10" name="Shape 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11" name="Shape 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2">
  <p:cSld name="Custom 2">
    <p:bg>
      <p:bgPr>
        <a:solidFill>
          <a:srgbClr val="FDD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us.png"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9756" y="124865"/>
            <a:ext cx="847300" cy="844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idx="1" type="body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57377"/>
              </a:lnSpc>
              <a:spcBef>
                <a:spcPts val="2440"/>
              </a:spcBef>
              <a:spcAft>
                <a:spcPts val="0"/>
              </a:spcAft>
              <a:buClr>
                <a:schemeClr val="lt1"/>
              </a:buClr>
              <a:buSzPts val="12200"/>
              <a:buFont typeface="Arial"/>
              <a:buNone/>
              <a:defRPr b="1" i="0" sz="1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7619"/>
              </a:lnSpc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3" type="body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2222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rrow.png"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.png" id="18" name="Shape 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2000" y="360005"/>
            <a:ext cx="286511" cy="67330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hape 19"/>
          <p:cNvCxnSpPr/>
          <p:nvPr/>
        </p:nvCxnSpPr>
        <p:spPr>
          <a:xfrm>
            <a:off x="972000" y="4038353"/>
            <a:ext cx="4770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" name="Shape 20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3">
  <p:cSld name="Custom 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1841500" y="1277999"/>
            <a:ext cx="6660000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9034513" y="1277999"/>
            <a:ext cx="693746" cy="5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3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 rot="5400000">
            <a:off x="8326980" y="5937740"/>
            <a:ext cx="2052000" cy="1588"/>
          </a:xfrm>
          <a:prstGeom prst="straightConnector1">
            <a:avLst/>
          </a:prstGeom>
          <a:noFill/>
          <a:ln cap="flat" cmpd="sng" w="9525">
            <a:solidFill>
              <a:srgbClr val="42B25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9028980" y="630000"/>
            <a:ext cx="648000" cy="1588"/>
          </a:xfrm>
          <a:prstGeom prst="straightConnector1">
            <a:avLst/>
          </a:prstGeom>
          <a:noFill/>
          <a:ln cap="flat" cmpd="sng" w="9525">
            <a:solidFill>
              <a:srgbClr val="42B2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open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28" name="Shape 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4">
  <p:cSld name="Custom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" type="body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open.png"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2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3" type="body"/>
          </p:nvPr>
        </p:nvSpPr>
        <p:spPr>
          <a:xfrm>
            <a:off x="1841499" y="3312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8888"/>
              </a:lnSpc>
              <a:spcBef>
                <a:spcPts val="900"/>
              </a:spcBef>
              <a:spcAft>
                <a:spcPts val="0"/>
              </a:spcAft>
              <a:buClr>
                <a:srgbClr val="FDD000"/>
              </a:buClr>
              <a:buSzPts val="4500"/>
              <a:buFont typeface="Arial"/>
              <a:buNone/>
              <a:defRPr b="1" i="0" sz="4500" u="none" cap="none" strike="noStrike">
                <a:solidFill>
                  <a:srgbClr val="FD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5">
  <p:cSld name="Custom 5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open.png"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38" name="Shape 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idx="2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1841499" y="3311999"/>
            <a:ext cx="720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76923"/>
              </a:lnSpc>
              <a:spcBef>
                <a:spcPts val="1300"/>
              </a:spcBef>
              <a:spcAft>
                <a:spcPts val="0"/>
              </a:spcAft>
              <a:buClr>
                <a:srgbClr val="FDD000"/>
              </a:buClr>
              <a:buSzPts val="6500"/>
              <a:buFont typeface="Arial"/>
              <a:buNone/>
              <a:defRPr b="1" i="0" sz="6500" u="none" cap="none" strike="noStrike">
                <a:solidFill>
                  <a:srgbClr val="FD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6">
  <p:cSld name="Custom 6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3" name="Shape 43"/>
          <p:cNvCxnSpPr/>
          <p:nvPr/>
        </p:nvCxnSpPr>
        <p:spPr>
          <a:xfrm rot="5400000">
            <a:off x="6031980" y="3627000"/>
            <a:ext cx="6642000" cy="1588"/>
          </a:xfrm>
          <a:prstGeom prst="straightConnector1">
            <a:avLst/>
          </a:prstGeom>
          <a:noFill/>
          <a:ln cap="flat" cmpd="sng" w="9525">
            <a:solidFill>
              <a:srgbClr val="42B25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idx="2" type="body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76923"/>
              </a:lnSpc>
              <a:spcBef>
                <a:spcPts val="1300"/>
              </a:spcBef>
              <a:spcAft>
                <a:spcPts val="0"/>
              </a:spcAft>
              <a:buClr>
                <a:srgbClr val="FDD000"/>
              </a:buClr>
              <a:buSzPts val="6500"/>
              <a:buFont typeface="Arial"/>
              <a:buNone/>
              <a:defRPr b="1" i="0" sz="6500" u="none" cap="none" strike="noStrike">
                <a:solidFill>
                  <a:srgbClr val="FD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open.png" id="45" name="Shape 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idx="3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7">
  <p:cSld name="Custom 7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hape 49"/>
          <p:cNvCxnSpPr/>
          <p:nvPr/>
        </p:nvCxnSpPr>
        <p:spPr>
          <a:xfrm rot="5400000">
            <a:off x="6031980" y="3627000"/>
            <a:ext cx="6642000" cy="1588"/>
          </a:xfrm>
          <a:prstGeom prst="straightConnector1">
            <a:avLst/>
          </a:prstGeom>
          <a:noFill/>
          <a:ln cap="flat" cmpd="sng" w="9525">
            <a:solidFill>
              <a:srgbClr val="42B2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open.png" id="50" name="Shape 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>
            <p:ph idx="1" type="body"/>
          </p:nvPr>
        </p:nvSpPr>
        <p:spPr>
          <a:xfrm>
            <a:off x="1841499" y="1277999"/>
            <a:ext cx="5400000" cy="4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1841499" y="6264000"/>
            <a:ext cx="666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76923"/>
              </a:lnSpc>
              <a:spcBef>
                <a:spcPts val="1300"/>
              </a:spcBef>
              <a:spcAft>
                <a:spcPts val="0"/>
              </a:spcAft>
              <a:buClr>
                <a:srgbClr val="FDD000"/>
              </a:buClr>
              <a:buSzPts val="6500"/>
              <a:buFont typeface="Arial"/>
              <a:buNone/>
              <a:defRPr b="1" i="0" sz="6500" u="none" cap="none" strike="noStrike">
                <a:solidFill>
                  <a:srgbClr val="FD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8">
  <p:cSld name="Custom 8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 rot="5400000">
            <a:off x="6031980" y="3627000"/>
            <a:ext cx="6642000" cy="1588"/>
          </a:xfrm>
          <a:prstGeom prst="straightConnector1">
            <a:avLst/>
          </a:prstGeom>
          <a:noFill/>
          <a:ln cap="flat" cmpd="sng" w="9525">
            <a:solidFill>
              <a:srgbClr val="42B2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open.png"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44769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.png"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466" y="421435"/>
            <a:ext cx="79248" cy="28651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>
            <p:ph idx="1" type="body"/>
          </p:nvPr>
        </p:nvSpPr>
        <p:spPr>
          <a:xfrm>
            <a:off x="1841500" y="1277999"/>
            <a:ext cx="72000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87500"/>
              </a:lnSpc>
              <a:spcBef>
                <a:spcPts val="480"/>
              </a:spcBef>
              <a:spcAft>
                <a:spcPts val="0"/>
              </a:spcAft>
              <a:buClr>
                <a:srgbClr val="595757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75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1841499" y="3312000"/>
            <a:ext cx="720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76923"/>
              </a:lnSpc>
              <a:spcBef>
                <a:spcPts val="1300"/>
              </a:spcBef>
              <a:spcAft>
                <a:spcPts val="0"/>
              </a:spcAft>
              <a:buClr>
                <a:srgbClr val="FDD000"/>
              </a:buClr>
              <a:buSzPts val="6500"/>
              <a:buFont typeface="Arial"/>
              <a:buNone/>
              <a:defRPr b="1" i="0" sz="6500" u="none" cap="none" strike="noStrike">
                <a:solidFill>
                  <a:srgbClr val="FD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3" type="body"/>
          </p:nvPr>
        </p:nvSpPr>
        <p:spPr>
          <a:xfrm>
            <a:off x="1841453" y="215182"/>
            <a:ext cx="3030578" cy="717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4444"/>
              </a:lnSpc>
              <a:spcBef>
                <a:spcPts val="360"/>
              </a:spcBef>
              <a:spcAft>
                <a:spcPts val="0"/>
              </a:spcAft>
              <a:buClr>
                <a:srgbClr val="42B25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2B2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jp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9.jp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jpg"/><Relationship Id="rId6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jp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2025979" y="421435"/>
            <a:ext cx="266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91146" lvl="0" marL="39114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학교, 학번, 학과, 작성자 – 나눔명조 R, 8pt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67" name="Shape 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007" y="219893"/>
            <a:ext cx="3079943" cy="6910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idx="1" type="body"/>
          </p:nvPr>
        </p:nvSpPr>
        <p:spPr>
          <a:xfrm>
            <a:off x="558724" y="73094"/>
            <a:ext cx="9557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200"/>
              <a:buFont typeface="Arial"/>
              <a:buNone/>
            </a:pPr>
            <a:r>
              <a:rPr b="1" i="0" lang="ko-KR" sz="1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</a:t>
            </a:r>
            <a:endParaRPr/>
          </a:p>
          <a:p>
            <a:pPr indent="0" lvl="0" marL="0" marR="0" rtl="0" algn="l">
              <a:lnSpc>
                <a:spcPct val="57000"/>
              </a:lnSpc>
              <a:spcBef>
                <a:spcPts val="2450"/>
              </a:spcBef>
              <a:spcAft>
                <a:spcPts val="0"/>
              </a:spcAft>
              <a:buClr>
                <a:srgbClr val="FFFFFF"/>
              </a:buClr>
              <a:buSzPts val="12200"/>
              <a:buFont typeface="Arial"/>
              <a:buNone/>
            </a:pPr>
            <a:r>
              <a:t/>
            </a:r>
            <a:endParaRPr b="1" i="0" sz="1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40"/>
              </a:spcBef>
              <a:spcAft>
                <a:spcPts val="0"/>
              </a:spcAft>
              <a:buClr>
                <a:schemeClr val="lt1"/>
              </a:buClr>
              <a:buSzPts val="12200"/>
              <a:buFont typeface="Arial"/>
              <a:buNone/>
            </a:pPr>
            <a:r>
              <a:t/>
            </a:r>
            <a:endParaRPr b="1" i="0" sz="1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558727" y="1702343"/>
            <a:ext cx="3810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화면구현으로 홈페이지 제작하기</a:t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30900" y="6889391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TEAM :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박근영, 정혜광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Shape 234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235" name="Shape 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6" y="3599401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idx="2" type="body"/>
          </p:nvPr>
        </p:nvSpPr>
        <p:spPr>
          <a:xfrm>
            <a:off x="1807533" y="267386"/>
            <a:ext cx="7078333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23626" y="1382166"/>
            <a:ext cx="10246147" cy="6058042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631439" y="1691026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회원가입 폼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5270500" y="2974735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243" name="Shape 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7743" y="2690172"/>
            <a:ext cx="4086261" cy="126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6027743" y="2227547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완료 화면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00" y="2384325"/>
            <a:ext cx="4408901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5270500" y="5414085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5979843" y="4788472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</a:t>
            </a:r>
            <a:r>
              <a:rPr lang="ko-KR" sz="2100">
                <a:solidFill>
                  <a:schemeClr val="dk1"/>
                </a:solidFill>
              </a:rPr>
              <a:t>실패 </a:t>
            </a: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4788" y="5337863"/>
            <a:ext cx="40290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32" y="2344390"/>
            <a:ext cx="9408905" cy="3648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1023" y="10150"/>
            <a:ext cx="762375" cy="75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idx="2" type="body"/>
          </p:nvPr>
        </p:nvSpPr>
        <p:spPr>
          <a:xfrm>
            <a:off x="3139750" y="3341725"/>
            <a:ext cx="4753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428750" lvl="0" marL="142875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</a:pPr>
            <a:r>
              <a:rPr b="1" lang="ko-KR" sz="6500"/>
              <a:t>T</a:t>
            </a:r>
            <a:r>
              <a:rPr b="1" i="0" lang="ko-KR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hank </a:t>
            </a:r>
            <a:r>
              <a:rPr b="1" lang="ko-KR" sz="6500"/>
              <a:t>Y</a:t>
            </a:r>
            <a:r>
              <a:rPr b="1" i="0" lang="ko-KR" sz="6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75" name="Shape 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Shape 76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77" name="Shape 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20" y="3340322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idx="2" type="body"/>
          </p:nvPr>
        </p:nvSpPr>
        <p:spPr>
          <a:xfrm>
            <a:off x="1807533" y="419786"/>
            <a:ext cx="70782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lang="ko-KR" sz="6000">
                <a:solidFill>
                  <a:srgbClr val="FFFFFF"/>
                </a:solidFill>
              </a:rPr>
              <a:t>목차</a:t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858927" y="4339500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USE CASE.</a:t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858927" y="4878139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Fall in Movie의 구조.</a:t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858928" y="3785640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Fall in Movie란?</a:t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82728" y="3131369"/>
            <a:ext cx="3810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◎ </a:t>
            </a:r>
            <a:r>
              <a:rPr lang="ko-KR" sz="2100">
                <a:solidFill>
                  <a:schemeClr val="dk1"/>
                </a:solidFill>
              </a:rPr>
              <a:t>목차</a:t>
            </a:r>
            <a:endParaRPr/>
          </a:p>
        </p:txBody>
      </p:sp>
      <p:pic>
        <p:nvPicPr>
          <p:cNvPr descr="이미지" id="86" name="Shape 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3825" y="3131369"/>
            <a:ext cx="2673350" cy="2733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87" name="Shape 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9203" y="3480560"/>
            <a:ext cx="2547306" cy="1867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 flipH="1" rot="10800000">
            <a:off x="6419088" y="3527228"/>
            <a:ext cx="914834" cy="762321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Shape 89"/>
          <p:cNvCxnSpPr/>
          <p:nvPr/>
        </p:nvCxnSpPr>
        <p:spPr>
          <a:xfrm>
            <a:off x="6408923" y="4919774"/>
            <a:ext cx="975823" cy="457413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2" type="body"/>
          </p:nvPr>
        </p:nvSpPr>
        <p:spPr>
          <a:xfrm>
            <a:off x="2319250" y="419775"/>
            <a:ext cx="60549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 란?</a:t>
            </a:r>
            <a:endParaRPr/>
          </a:p>
        </p:txBody>
      </p:sp>
      <p:cxnSp>
        <p:nvCxnSpPr>
          <p:cNvPr id="96" name="Shape 96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97" name="Shape 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2_series.jpg"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5175" y="1641050"/>
            <a:ext cx="7375626" cy="582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01" name="Shape 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6473" y="3963565"/>
            <a:ext cx="4133020" cy="2770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619" y="3491197"/>
            <a:ext cx="3079943" cy="118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630254" y="3035522"/>
            <a:ext cx="3810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◎ Fall in Movie란?</a:t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635300" y="3733550"/>
            <a:ext cx="38811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누구나 쉽게 영화관에서</a:t>
            </a:r>
            <a:r>
              <a:rPr lang="ko-KR" sz="1600">
                <a:solidFill>
                  <a:schemeClr val="dk1"/>
                </a:solidFill>
              </a:rPr>
              <a:t>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영중인 영화</a:t>
            </a:r>
            <a:r>
              <a:rPr lang="ko-KR" sz="1600">
                <a:solidFill>
                  <a:schemeClr val="dk1"/>
                </a:solidFill>
              </a:rPr>
              <a:t>의 정보를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쉽게 찾아볼 수</a:t>
            </a:r>
            <a:r>
              <a:rPr lang="ko-KR" sz="1600">
                <a:solidFill>
                  <a:schemeClr val="dk1"/>
                </a:solidFill>
              </a:rPr>
              <a:t> 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또</a:t>
            </a:r>
            <a:r>
              <a:rPr lang="ko-KR" sz="1600">
                <a:solidFill>
                  <a:schemeClr val="dk1"/>
                </a:solidFill>
              </a:rPr>
              <a:t>한 영화 예고편, 줄거리, 매거진을 볼 수 있으며,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영화가 너무 많아 무엇을 볼지 고민인 사람들을 위해 추천 영화 뽑기 시스템을 갖추고 있</a:t>
            </a:r>
            <a:r>
              <a:rPr lang="ko-KR" sz="1600">
                <a:solidFill>
                  <a:schemeClr val="dk1"/>
                </a:solidFill>
              </a:rPr>
              <a:t>다.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10" name="Shape 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idx="2" type="body"/>
          </p:nvPr>
        </p:nvSpPr>
        <p:spPr>
          <a:xfrm>
            <a:off x="3357850" y="267375"/>
            <a:ext cx="39777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373900" y="1568325"/>
            <a:ext cx="9950100" cy="5754000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410200" y="5293650"/>
            <a:ext cx="1052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7478025" y="5300237"/>
            <a:ext cx="18210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/>
              <a:t>로그인</a:t>
            </a:r>
            <a:endParaRPr sz="1300"/>
          </a:p>
        </p:txBody>
      </p:sp>
      <p:sp>
        <p:nvSpPr>
          <p:cNvPr id="115" name="Shape 115"/>
          <p:cNvSpPr/>
          <p:nvPr/>
        </p:nvSpPr>
        <p:spPr>
          <a:xfrm>
            <a:off x="7453425" y="6074701"/>
            <a:ext cx="18702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/>
              <a:t>회원가입</a:t>
            </a:r>
            <a:endParaRPr sz="1300"/>
          </a:p>
        </p:txBody>
      </p:sp>
      <p:sp>
        <p:nvSpPr>
          <p:cNvPr id="116" name="Shape 116"/>
          <p:cNvSpPr/>
          <p:nvPr/>
        </p:nvSpPr>
        <p:spPr>
          <a:xfrm>
            <a:off x="7453425" y="4525750"/>
            <a:ext cx="18702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영화 랜덤 뽑기</a:t>
            </a:r>
            <a:endParaRPr sz="1300"/>
          </a:p>
        </p:txBody>
      </p:sp>
      <p:sp>
        <p:nvSpPr>
          <p:cNvPr id="117" name="Shape 117"/>
          <p:cNvSpPr/>
          <p:nvPr/>
        </p:nvSpPr>
        <p:spPr>
          <a:xfrm>
            <a:off x="7453425" y="3004875"/>
            <a:ext cx="18702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개봉 예정</a:t>
            </a:r>
            <a:endParaRPr sz="1300"/>
          </a:p>
        </p:txBody>
      </p:sp>
      <p:sp>
        <p:nvSpPr>
          <p:cNvPr id="118" name="Shape 118"/>
          <p:cNvSpPr/>
          <p:nvPr/>
        </p:nvSpPr>
        <p:spPr>
          <a:xfrm>
            <a:off x="7453425" y="2251875"/>
            <a:ext cx="18702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상영 영화</a:t>
            </a:r>
            <a:endParaRPr sz="1300"/>
          </a:p>
        </p:txBody>
      </p:sp>
      <p:sp>
        <p:nvSpPr>
          <p:cNvPr id="119" name="Shape 119"/>
          <p:cNvSpPr/>
          <p:nvPr/>
        </p:nvSpPr>
        <p:spPr>
          <a:xfrm>
            <a:off x="3965045" y="4013415"/>
            <a:ext cx="1545000" cy="5388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/>
              <a:t>MAIN</a:t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7453425" y="3757875"/>
            <a:ext cx="1870200" cy="653100"/>
          </a:xfrm>
          <a:prstGeom prst="ellipse">
            <a:avLst/>
          </a:prstGeom>
          <a:solidFill>
            <a:srgbClr val="D6E3B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매거진</a:t>
            </a:r>
            <a:endParaRPr sz="1300"/>
          </a:p>
        </p:txBody>
      </p:sp>
      <p:cxnSp>
        <p:nvCxnSpPr>
          <p:cNvPr id="121" name="Shape 121"/>
          <p:cNvCxnSpPr>
            <a:stCxn id="118" idx="2"/>
            <a:endCxn id="119" idx="6"/>
          </p:cNvCxnSpPr>
          <p:nvPr/>
        </p:nvCxnSpPr>
        <p:spPr>
          <a:xfrm flipH="1">
            <a:off x="5510025" y="2578425"/>
            <a:ext cx="1943400" cy="17043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Shape 122"/>
          <p:cNvCxnSpPr>
            <a:stCxn id="117" idx="2"/>
            <a:endCxn id="119" idx="6"/>
          </p:cNvCxnSpPr>
          <p:nvPr/>
        </p:nvCxnSpPr>
        <p:spPr>
          <a:xfrm flipH="1">
            <a:off x="5510025" y="3331425"/>
            <a:ext cx="1943400" cy="9513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Shape 123"/>
          <p:cNvCxnSpPr>
            <a:stCxn id="119" idx="6"/>
            <a:endCxn id="116" idx="2"/>
          </p:cNvCxnSpPr>
          <p:nvPr/>
        </p:nvCxnSpPr>
        <p:spPr>
          <a:xfrm>
            <a:off x="5510045" y="4282815"/>
            <a:ext cx="1943400" cy="5694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Shape 124"/>
          <p:cNvCxnSpPr>
            <a:stCxn id="119" idx="6"/>
            <a:endCxn id="120" idx="2"/>
          </p:cNvCxnSpPr>
          <p:nvPr/>
        </p:nvCxnSpPr>
        <p:spPr>
          <a:xfrm flipH="1" rot="10800000">
            <a:off x="5510045" y="4084515"/>
            <a:ext cx="1943400" cy="1983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Shape 125"/>
          <p:cNvCxnSpPr>
            <a:stCxn id="119" idx="6"/>
            <a:endCxn id="114" idx="2"/>
          </p:cNvCxnSpPr>
          <p:nvPr/>
        </p:nvCxnSpPr>
        <p:spPr>
          <a:xfrm>
            <a:off x="5510045" y="4282815"/>
            <a:ext cx="1968000" cy="13440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Shape 126"/>
          <p:cNvCxnSpPr>
            <a:stCxn id="119" idx="6"/>
            <a:endCxn id="115" idx="2"/>
          </p:cNvCxnSpPr>
          <p:nvPr/>
        </p:nvCxnSpPr>
        <p:spPr>
          <a:xfrm>
            <a:off x="5510045" y="4282815"/>
            <a:ext cx="1943400" cy="21183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Shape 127"/>
          <p:cNvCxnSpPr>
            <a:stCxn id="119" idx="2"/>
          </p:cNvCxnSpPr>
          <p:nvPr/>
        </p:nvCxnSpPr>
        <p:spPr>
          <a:xfrm rot="10800000">
            <a:off x="2704445" y="4279215"/>
            <a:ext cx="1260600" cy="3600"/>
          </a:xfrm>
          <a:prstGeom prst="straightConnector1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" name="Shape 128"/>
          <p:cNvGrpSpPr/>
          <p:nvPr/>
        </p:nvGrpSpPr>
        <p:grpSpPr>
          <a:xfrm>
            <a:off x="1501376" y="3073921"/>
            <a:ext cx="892817" cy="2084343"/>
            <a:chOff x="1501376" y="3079732"/>
            <a:chExt cx="892817" cy="2084343"/>
          </a:xfrm>
        </p:grpSpPr>
        <p:sp>
          <p:nvSpPr>
            <p:cNvPr id="129" name="Shape 129"/>
            <p:cNvSpPr/>
            <p:nvPr/>
          </p:nvSpPr>
          <p:spPr>
            <a:xfrm>
              <a:off x="1603337" y="3079732"/>
              <a:ext cx="660600" cy="609900"/>
            </a:xfrm>
            <a:prstGeom prst="smileyFace">
              <a:avLst>
                <a:gd fmla="val 4653" name="adj"/>
              </a:avLst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" name="Shape 130"/>
            <p:cNvCxnSpPr/>
            <p:nvPr/>
          </p:nvCxnSpPr>
          <p:spPr>
            <a:xfrm flipH="1" rot="10800000">
              <a:off x="1933693" y="3810914"/>
              <a:ext cx="460500" cy="265800"/>
            </a:xfrm>
            <a:prstGeom prst="straightConnector1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Shape 131"/>
            <p:cNvCxnSpPr/>
            <p:nvPr/>
          </p:nvCxnSpPr>
          <p:spPr>
            <a:xfrm rot="10800000">
              <a:off x="1501376" y="3813121"/>
              <a:ext cx="437400" cy="252600"/>
            </a:xfrm>
            <a:prstGeom prst="straightConnector1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Shape 132"/>
            <p:cNvCxnSpPr/>
            <p:nvPr/>
          </p:nvCxnSpPr>
          <p:spPr>
            <a:xfrm flipH="1">
              <a:off x="1639326" y="4654075"/>
              <a:ext cx="294300" cy="510000"/>
            </a:xfrm>
            <a:prstGeom prst="straightConnector1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Shape 133"/>
            <p:cNvCxnSpPr/>
            <p:nvPr/>
          </p:nvCxnSpPr>
          <p:spPr>
            <a:xfrm>
              <a:off x="1918326" y="4695940"/>
              <a:ext cx="270000" cy="467700"/>
            </a:xfrm>
            <a:prstGeom prst="straightConnector1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Shape 134"/>
            <p:cNvCxnSpPr>
              <a:stCxn id="129" idx="4"/>
            </p:cNvCxnSpPr>
            <p:nvPr/>
          </p:nvCxnSpPr>
          <p:spPr>
            <a:xfrm flipH="1">
              <a:off x="1918337" y="3689632"/>
              <a:ext cx="15300" cy="996300"/>
            </a:xfrm>
            <a:prstGeom prst="straightConnector1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Shape 140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141" name="Shape 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idx="2" type="body"/>
          </p:nvPr>
        </p:nvSpPr>
        <p:spPr>
          <a:xfrm>
            <a:off x="1807533" y="267386"/>
            <a:ext cx="70782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223626" y="1382166"/>
            <a:ext cx="10246200" cy="6057900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631439" y="1617527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◎ 메인 화면</a:t>
            </a:r>
            <a:endParaRPr/>
          </a:p>
        </p:txBody>
      </p:sp>
      <p:pic>
        <p:nvPicPr>
          <p:cNvPr descr="이미지" id="147" name="Shape 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439" y="2527283"/>
            <a:ext cx="5468677" cy="81303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6270886" y="2683514"/>
            <a:ext cx="467582" cy="6098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6270886" y="5313549"/>
            <a:ext cx="467582" cy="6098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6978192" y="4917407"/>
            <a:ext cx="3273000" cy="1209600"/>
          </a:xfrm>
          <a:prstGeom prst="roundRect">
            <a:avLst>
              <a:gd fmla="val 16667" name="adj"/>
            </a:avLst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상영 영화는 영화 이미지를 클릭시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영화의 줄거리 내용이 표시됩니다.</a:t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978192" y="2358239"/>
            <a:ext cx="3283200" cy="965700"/>
          </a:xfrm>
          <a:prstGeom prst="roundRect">
            <a:avLst>
              <a:gd fmla="val 16667" name="adj"/>
            </a:avLst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메뉴창의 구성은 6가지로 되어있고 위에 상단에 고정 되어 있습니다.</a:t>
            </a: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31439" y="2087427"/>
            <a:ext cx="3810000" cy="72370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●메뉴</a:t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631439" y="3489919"/>
            <a:ext cx="3810000" cy="72370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●상영 영화</a:t>
            </a:r>
            <a:endParaRPr/>
          </a:p>
        </p:txBody>
      </p:sp>
      <p:pic>
        <p:nvPicPr>
          <p:cNvPr descr="이미지" id="154" name="Shape 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439" y="4062399"/>
            <a:ext cx="5473643" cy="2836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6" y="3599401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2" type="body"/>
          </p:nvPr>
        </p:nvSpPr>
        <p:spPr>
          <a:xfrm>
            <a:off x="1807533" y="267386"/>
            <a:ext cx="7078333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223626" y="1382166"/>
            <a:ext cx="10246147" cy="6058042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31439" y="1691026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개봉 예정</a:t>
            </a:r>
            <a:endParaRPr/>
          </a:p>
        </p:txBody>
      </p:sp>
      <p:pic>
        <p:nvPicPr>
          <p:cNvPr descr="이미지" id="168" name="Shape 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479" y="2646053"/>
            <a:ext cx="5363730" cy="348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6270886" y="3136015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7054392" y="2961965"/>
            <a:ext cx="3283200" cy="965700"/>
          </a:xfrm>
          <a:prstGeom prst="roundRect">
            <a:avLst>
              <a:gd fmla="val 16667" name="adj"/>
            </a:avLst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개봉 예정은 개봉이 예정된 영화를 모아둔 곳으로 영화 이미지를 클릭시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팝업 동영상창이 실행된다.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 rot="5400000">
            <a:off x="8462156" y="4165206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172" name="Shape 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0270" y="4939888"/>
            <a:ext cx="2943733" cy="168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Shape 178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179" name="Shape 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6" y="3599401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2" type="body"/>
          </p:nvPr>
        </p:nvSpPr>
        <p:spPr>
          <a:xfrm>
            <a:off x="1807533" y="267386"/>
            <a:ext cx="7078333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223626" y="1382166"/>
            <a:ext cx="10246147" cy="6058042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631439" y="1691026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매거진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5793139" y="2628757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6403025" y="2285400"/>
            <a:ext cx="3711000" cy="1131000"/>
          </a:xfrm>
          <a:prstGeom prst="roundRect">
            <a:avLst>
              <a:gd fmla="val 16667" name="adj"/>
            </a:avLst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매거진은 영화의 정보를 모아둔 곳으로 영화 이미지 위에 마우스</a:t>
            </a:r>
            <a:r>
              <a:rPr lang="ko-KR"/>
              <a:t> 오버하게 되면,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영화정보가 간단 하게 표시된다.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이미지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클릭시 </a:t>
            </a:r>
            <a:r>
              <a:rPr lang="ko-KR"/>
              <a:t>매거진 페이지로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이동된다.</a:t>
            </a:r>
            <a:endParaRPr/>
          </a:p>
        </p:txBody>
      </p:sp>
      <p:sp>
        <p:nvSpPr>
          <p:cNvPr id="188" name="Shape 188"/>
          <p:cNvSpPr/>
          <p:nvPr/>
        </p:nvSpPr>
        <p:spPr>
          <a:xfrm rot="5400000">
            <a:off x="7922607" y="3496297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이미지"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658" y="2335633"/>
            <a:ext cx="5078348" cy="3405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0" name="Shape 1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0775" y="4188900"/>
            <a:ext cx="4011299" cy="29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197" name="Shape 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6" y="3599401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2" type="body"/>
          </p:nvPr>
        </p:nvSpPr>
        <p:spPr>
          <a:xfrm>
            <a:off x="1807533" y="267386"/>
            <a:ext cx="7078333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223626" y="1382166"/>
            <a:ext cx="10246147" cy="6058042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31439" y="1614826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랜덤 영화 뽑기</a:t>
            </a: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4680090" y="4788470"/>
            <a:ext cx="467582" cy="6098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1059175" y="2209859"/>
            <a:ext cx="6119226" cy="711637"/>
          </a:xfrm>
          <a:prstGeom prst="roundRect">
            <a:avLst>
              <a:gd fmla="val 16667" name="adj"/>
            </a:avLst>
          </a:prstGeom>
          <a:solidFill>
            <a:srgbClr val="FBD4B4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랜덤 영화 뽑기는 추천 영화를 모아 랜덤으로 영화를 뽑아 추천해준다.</a:t>
            </a:r>
            <a:endParaRPr/>
          </a:p>
        </p:txBody>
      </p:sp>
      <p:pic>
        <p:nvPicPr>
          <p:cNvPr descr="이미지" id="206" name="Shape 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2368" y="3340322"/>
            <a:ext cx="3225880" cy="3411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07" name="Shape 2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294" y="3340322"/>
            <a:ext cx="2796289" cy="334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DD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이미지"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6728" y="30488"/>
            <a:ext cx="3079943" cy="13516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Shape 213"/>
          <p:cNvCxnSpPr/>
          <p:nvPr/>
        </p:nvCxnSpPr>
        <p:spPr>
          <a:xfrm>
            <a:off x="9001400" y="4038353"/>
            <a:ext cx="1692000" cy="158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rrow.png"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63130" y="3491197"/>
            <a:ext cx="426721" cy="216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6" y="3599401"/>
            <a:ext cx="6143782" cy="1189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095" y="3340322"/>
            <a:ext cx="1158790" cy="772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이미지"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4004" y="30488"/>
            <a:ext cx="579395" cy="754093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idx="2" type="body"/>
          </p:nvPr>
        </p:nvSpPr>
        <p:spPr>
          <a:xfrm>
            <a:off x="1807533" y="267386"/>
            <a:ext cx="7078333" cy="877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17625" lvl="0" marL="1317625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b="1" i="0" lang="ko-KR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Fall in Movie의 구조</a:t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223626" y="1382166"/>
            <a:ext cx="10246200" cy="6057900"/>
          </a:xfrm>
          <a:prstGeom prst="roundRect">
            <a:avLst>
              <a:gd fmla="val 16667" name="adj"/>
            </a:avLst>
          </a:prstGeom>
          <a:solidFill>
            <a:srgbClr val="E3F187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631439" y="1767226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로그인 폼</a:t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5033740" y="3021660"/>
            <a:ext cx="467700" cy="6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5109940" y="5426980"/>
            <a:ext cx="467582" cy="60989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0E5EB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5817118" y="2474971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성공화면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740918" y="4313211"/>
            <a:ext cx="3810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ko-KR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실패화면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450" y="4795300"/>
            <a:ext cx="3480550" cy="9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0798" y="5732025"/>
            <a:ext cx="3453875" cy="106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7125" y="2925525"/>
            <a:ext cx="35175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200" y="2955675"/>
            <a:ext cx="4000500" cy="32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